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sldIdLst>
    <p:sldId id="1059" r:id="rId5"/>
    <p:sldId id="980" r:id="rId6"/>
    <p:sldId id="1069" r:id="rId7"/>
    <p:sldId id="700" r:id="rId8"/>
    <p:sldId id="701" r:id="rId9"/>
    <p:sldId id="1005" r:id="rId10"/>
    <p:sldId id="1094" r:id="rId11"/>
    <p:sldId id="1096" r:id="rId12"/>
    <p:sldId id="1037" r:id="rId13"/>
    <p:sldId id="1077" r:id="rId14"/>
    <p:sldId id="1098" r:id="rId15"/>
    <p:sldId id="1099" r:id="rId16"/>
    <p:sldId id="1078" r:id="rId17"/>
    <p:sldId id="1053" r:id="rId18"/>
    <p:sldId id="1061" r:id="rId19"/>
    <p:sldId id="1072" r:id="rId20"/>
    <p:sldId id="258" r:id="rId21"/>
    <p:sldId id="1079" r:id="rId22"/>
    <p:sldId id="952" r:id="rId23"/>
    <p:sldId id="1082" r:id="rId24"/>
    <p:sldId id="1084" r:id="rId25"/>
    <p:sldId id="953" r:id="rId26"/>
    <p:sldId id="880" r:id="rId27"/>
    <p:sldId id="1085" r:id="rId28"/>
    <p:sldId id="1081" r:id="rId29"/>
    <p:sldId id="1090" r:id="rId30"/>
    <p:sldId id="1087" r:id="rId31"/>
    <p:sldId id="1091" r:id="rId32"/>
    <p:sldId id="1092" r:id="rId33"/>
    <p:sldId id="1093" r:id="rId34"/>
    <p:sldId id="1088" r:id="rId35"/>
    <p:sldId id="783" r:id="rId36"/>
    <p:sldId id="10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36"/>
    <p:restoredTop sz="97840"/>
  </p:normalViewPr>
  <p:slideViewPr>
    <p:cSldViewPr snapToGrid="0">
      <p:cViewPr varScale="1">
        <p:scale>
          <a:sx n="101" d="100"/>
          <a:sy n="101" d="100"/>
        </p:scale>
        <p:origin x="1056" y="184"/>
      </p:cViewPr>
      <p:guideLst>
        <p:guide orient="horz" pos="2808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We expect these same optimal resource investments to occur under elevated CO2, but notice that the curve looks a bit different</a:t>
            </a:r>
            <a:endParaRPr lang="en-US" b="0" i="0" dirty="0">
              <a:effectLst/>
            </a:endParaRP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reduced initial slope, indicative of the maximum rate of Rubisco carboxylation, extends the portion of the curve that is limited by Rubisco carboxylation and CO2, </a:t>
            </a:r>
          </a:p>
          <a:p>
            <a:pPr algn="l" rtl="0" fontAlgn="base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increasing the photosynthesis rate and the intercellular CO2 threshold where Rubisco limited photosynthesis equals RuBP limited photosynthesis</a:t>
            </a:r>
            <a:endParaRPr lang="en-US" b="0" i="0" dirty="0">
              <a:effectLst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Rubisco-limited photosynthesis than RuBP-limited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photosynthesis to achieve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patterns should result in plants grown under elevated CO2 having greater net photosynthesis rates and reduced photosynthetic capacity, </a:t>
            </a:r>
          </a:p>
          <a:p>
            <a:endParaRPr lang="en-US" dirty="0"/>
          </a:p>
          <a:p>
            <a:r>
              <a:rPr lang="en-US" dirty="0"/>
              <a:t>perhaps as a function of reduced leaf nitrogen allocation to photosynthetic tissue and increased nitrogen use efficiency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question remains: how does soil nitrogen availability modify leaf and whole plant responses to CO2?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there are two primary hypotheses of note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1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reduced leaf biochemical process rates</a:t>
            </a:r>
          </a:p>
          <a:p>
            <a:endParaRPr lang="en-US" dirty="0"/>
          </a:p>
          <a:p>
            <a:r>
              <a:rPr lang="en-US" dirty="0"/>
              <a:t>Soil nitrogen fertilization generally increased leaf biochemical process rates, but the slope of this relationship was similar between both CO2 treatments</a:t>
            </a:r>
          </a:p>
          <a:p>
            <a:endParaRPr lang="en-US" dirty="0"/>
          </a:p>
          <a:p>
            <a:r>
              <a:rPr lang="en-US" dirty="0"/>
              <a:t>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photosynthetic capacity,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Elevated CO2 increased the ratio of Jmax25 to Vcmax25 due to a stronger downregulation in Vcmax25 than Jmax25</a:t>
            </a:r>
          </a:p>
          <a:p>
            <a:endParaRPr lang="en-US" dirty="0"/>
          </a:p>
          <a:p>
            <a:r>
              <a:rPr lang="en-US" dirty="0"/>
              <a:t>Fertilization generally decreased this ratio, but again the slope of this relationship was similar between both CO2 treatments,</a:t>
            </a:r>
          </a:p>
          <a:p>
            <a:endParaRPr lang="en-US" dirty="0"/>
          </a:p>
          <a:p>
            <a:r>
              <a:rPr lang="en-US" dirty="0"/>
              <a:t>suggesting that elevated CO2 did not modify relative allocation between Jmax25 and Vcmax25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9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the ratio of Jmax25 to Vcmax25,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reductions in photosynthetic capacity and leaf nitrogen allocation at the leaf level, </a:t>
            </a:r>
          </a:p>
          <a:p>
            <a:endParaRPr lang="en-US" dirty="0"/>
          </a:p>
          <a:p>
            <a:r>
              <a:rPr lang="en-US" dirty="0"/>
              <a:t>whole plant growth was greater under elevated CO2</a:t>
            </a:r>
          </a:p>
          <a:p>
            <a:endParaRPr lang="en-US" dirty="0"/>
          </a:p>
          <a:p>
            <a:r>
              <a:rPr lang="en-US" dirty="0"/>
              <a:t>Increasing fertilization increased total biomass, an effect that was stronger under elevated CO2 than ambient CO2</a:t>
            </a:r>
          </a:p>
          <a:p>
            <a:endParaRPr lang="en-US" dirty="0"/>
          </a:p>
          <a:p>
            <a:r>
              <a:rPr lang="en-US" dirty="0"/>
              <a:t>This result suggests that nitrogen availability plays an important role in regulating whole plant responses to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Inoculation with symbiotic nitrogen fixing bacteria generally increased total biomass, </a:t>
            </a:r>
          </a:p>
          <a:p>
            <a:endParaRPr lang="en-US" dirty="0"/>
          </a:p>
          <a:p>
            <a:r>
              <a:rPr lang="en-US" dirty="0"/>
              <a:t>but the effect of elevated CO2 was similar between inoculation treatments, </a:t>
            </a:r>
          </a:p>
          <a:p>
            <a:endParaRPr lang="en-US" dirty="0"/>
          </a:p>
          <a:p>
            <a:r>
              <a:rPr lang="en-US" dirty="0"/>
              <a:t>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5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inoculated plants did tend to have greater total biomass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response that was likely driven by high investment in nitrogen fixation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this is that nitrogen availability has been shown to limit net primary productivity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this response might be at least partly driven by positive relationships between soil nitrogen availability, leaf nitrogen content, and photosynthetic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elevated CO2, some have hypothesized that increased demand to build and maintain photosynthetic enzymes might increase plant nitrogen uptake rates that should eventually deplete plant-available soil N pools as nitrogen becomes stored in longer living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2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intercellular CO2 concentrations increase, leaves become saturated with CO2 substrate.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Thus, net photosynthesis rates begin to become limited by how quickly RuBP regenerates (note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practice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talk: electron transport for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RuBP regeneration),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is a function of light availability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Rubisco is nitrogen-rich and therefore nutritionally expensive to build and maintain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Therefore, plants may strive to optimally allocate nitrogen to Rubisco to maximize nitrogen allocation to other structures and 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 photosynthesis rates are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equally limited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Rubisco- and RuBP-limited photosynthesis rates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Net photosynthesis rate here indicates the net photosynthesis rate of a plant growing under its acclimated growing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5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7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391823"/>
            <a:ext cx="5376421" cy="2242575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difference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2" y="5620359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D8499-3D4D-3276-CBBA-E97FC3888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5" b="16910"/>
          <a:stretch/>
        </p:blipFill>
        <p:spPr>
          <a:xfrm>
            <a:off x="1064956" y="3200153"/>
            <a:ext cx="1327725" cy="1733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F448-A854-5594-99A3-20066456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9" r="12421"/>
          <a:stretch/>
        </p:blipFill>
        <p:spPr>
          <a:xfrm>
            <a:off x="4450079" y="3211738"/>
            <a:ext cx="1327724" cy="1721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1878E-94BB-8535-DC1B-19BC2D0F1FF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b="2781"/>
          <a:stretch/>
        </p:blipFill>
        <p:spPr>
          <a:xfrm>
            <a:off x="2758440" y="3208493"/>
            <a:ext cx="1325880" cy="1737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F1F27-1F22-2F2A-926D-07A21D21C8B7}"/>
              </a:ext>
            </a:extLst>
          </p:cNvPr>
          <p:cNvSpPr txBox="1"/>
          <p:nvPr/>
        </p:nvSpPr>
        <p:spPr>
          <a:xfrm>
            <a:off x="1136350" y="487834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Evan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Perkowski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6D11-E8F9-B0C4-F26F-9F763D5AB4B0}"/>
              </a:ext>
            </a:extLst>
          </p:cNvPr>
          <p:cNvSpPr txBox="1"/>
          <p:nvPr/>
        </p:nvSpPr>
        <p:spPr>
          <a:xfrm>
            <a:off x="2623725" y="4878342"/>
            <a:ext cx="159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Ezekannagha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5292F-9D0D-9932-9EB8-1F69676BE42B}"/>
              </a:ext>
            </a:extLst>
          </p:cNvPr>
          <p:cNvSpPr txBox="1"/>
          <p:nvPr/>
        </p:nvSpPr>
        <p:spPr>
          <a:xfrm>
            <a:off x="4726655" y="4878342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Nick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Smith</a:t>
            </a:r>
          </a:p>
        </p:txBody>
      </p:sp>
      <p:pic>
        <p:nvPicPr>
          <p:cNvPr id="16" name="Picture 15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04211E-3788-3321-A3F4-D317928A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996" y="5742020"/>
            <a:ext cx="2350123" cy="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411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6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resource investment to photosynthetic enzymes increases leaf photosynthesis at lower photosynthetic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>
            <a:off x="7829230" y="2778340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photosynthetic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E751-DD70-0C03-B6B1-2F75725A1167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2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 leaf N derived from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5598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F5616-0F06-714E-838D-4B546A5EA19D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97932-9DB8-7648-AAD2-58C8E51E3540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40177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5F018-C8CE-8A4F-8C23-ADB8D0ADADED}"/>
              </a:ext>
            </a:extLst>
          </p:cNvPr>
          <p:cNvSpPr txBox="1"/>
          <p:nvPr/>
        </p:nvSpPr>
        <p:spPr>
          <a:xfrm>
            <a:off x="10517596" y="39023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700D1-AB30-9349-ACD1-A625D0D89CEF}"/>
              </a:ext>
            </a:extLst>
          </p:cNvPr>
          <p:cNvSpPr txBox="1"/>
          <p:nvPr/>
        </p:nvSpPr>
        <p:spPr>
          <a:xfrm>
            <a:off x="10594148" y="418861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Fertilization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02860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3EC0FB9B-4E3D-0214-0106-7FCD0FFA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2418" r="51088" b="2856"/>
          <a:stretch/>
        </p:blipFill>
        <p:spPr>
          <a:xfrm>
            <a:off x="3313134" y="1867776"/>
            <a:ext cx="5441802" cy="48463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D406A5-A741-71E7-F03E-9E4F91D6564D}"/>
              </a:ext>
            </a:extLst>
          </p:cNvPr>
          <p:cNvSpPr/>
          <p:nvPr/>
        </p:nvSpPr>
        <p:spPr>
          <a:xfrm>
            <a:off x="3313134" y="186039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A145D-F483-FA45-9566-7BE840750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DE88BE-2AC8-E341-9AA2-33A9D0208976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A13B0D-7A20-EC42-9855-CAB8BDA08BD5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8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Inoculation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16576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BD2BBB9-2DE3-5682-05C5-86654408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" t="2691" r="51088" b="3656"/>
          <a:stretch/>
        </p:blipFill>
        <p:spPr>
          <a:xfrm>
            <a:off x="3311023" y="1879948"/>
            <a:ext cx="5494967" cy="48463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B59365-03CA-A0C5-EE0A-ACD2475976B7}"/>
              </a:ext>
            </a:extLst>
          </p:cNvPr>
          <p:cNvSpPr/>
          <p:nvPr/>
        </p:nvSpPr>
        <p:spPr>
          <a:xfrm>
            <a:off x="3282100" y="187994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068E60B-20D4-1F42-959E-3345E7ED3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942269" y="3425401"/>
            <a:ext cx="1963542" cy="119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B3AC4-B961-C64C-9B60-0BE5D5B27C98}"/>
              </a:ext>
            </a:extLst>
          </p:cNvPr>
          <p:cNvSpPr txBox="1"/>
          <p:nvPr/>
        </p:nvSpPr>
        <p:spPr>
          <a:xfrm>
            <a:off x="10661374" y="39023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4BD6-A169-5346-8D14-699107CC18A3}"/>
              </a:ext>
            </a:extLst>
          </p:cNvPr>
          <p:cNvSpPr txBox="1"/>
          <p:nvPr/>
        </p:nvSpPr>
        <p:spPr>
          <a:xfrm>
            <a:off x="10737926" y="418861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38945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BB4F4D-04E3-5640-8239-38193DEB9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9C94F9-E4DA-0A4A-8773-FE80DC25501B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CEB1F-B946-5341-A124-35DD72573955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0803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7D9CCEA-0096-4F45-A8A8-754080C9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942269" y="3508371"/>
            <a:ext cx="1963542" cy="119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42001-B854-394D-9BD8-0C51FF639EAF}"/>
              </a:ext>
            </a:extLst>
          </p:cNvPr>
          <p:cNvSpPr txBox="1"/>
          <p:nvPr/>
        </p:nvSpPr>
        <p:spPr>
          <a:xfrm>
            <a:off x="10661374" y="398532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90773-5025-3B44-ABDC-4F9D5D1D7FF4}"/>
              </a:ext>
            </a:extLst>
          </p:cNvPr>
          <p:cNvSpPr txBox="1"/>
          <p:nvPr/>
        </p:nvSpPr>
        <p:spPr>
          <a:xfrm>
            <a:off x="10737926" y="427158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 r="22587"/>
          <a:stretch/>
        </p:blipFill>
        <p:spPr>
          <a:xfrm>
            <a:off x="3138377" y="1774844"/>
            <a:ext cx="4735623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305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F7FE9E9-69DA-D049-8D2B-CCF08443E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F5E-D483-40CF-C14D-6F599784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the percent of leaf nitrogen content derived from the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5988-471B-C96A-1355-78E836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1772E910-B007-1692-E900-E53CA9E1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8" t="49785" r="22058" b="131"/>
          <a:stretch/>
        </p:blipFill>
        <p:spPr>
          <a:xfrm>
            <a:off x="2920580" y="2010974"/>
            <a:ext cx="5016138" cy="4345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E2D69-FB92-9FEB-B286-B2A972CD64A3}"/>
              </a:ext>
            </a:extLst>
          </p:cNvPr>
          <p:cNvSpPr/>
          <p:nvPr/>
        </p:nvSpPr>
        <p:spPr>
          <a:xfrm>
            <a:off x="2920580" y="2010974"/>
            <a:ext cx="519306" cy="63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69B64190-611A-F578-DCEA-430A1BB4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5742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1F309FC-A118-F845-8A98-E1D1AB840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27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27E5-5961-B240-3BC2-EE30197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photosynthetic capacity, </a:t>
            </a:r>
            <a:r>
              <a:rPr lang="en-US" u="sng" dirty="0"/>
              <a:t>but only in uninoculated plants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2844-2956-ECDE-21AE-5C7275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4257F790-2730-EC45-90A6-CE225A21E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44" b="50000"/>
          <a:stretch/>
        </p:blipFill>
        <p:spPr>
          <a:xfrm>
            <a:off x="1794164" y="1810554"/>
            <a:ext cx="7696200" cy="4425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6BA95-D479-7A48-9B51-D15387229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441873" y="3167702"/>
            <a:ext cx="2590801" cy="11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EAB-4C78-EC13-1126-6E07A27A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total biomass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in uninoculated plants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A0739-2381-91AF-1B4F-A8FFF34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A6F37-7912-2F43-8F88-582D0D7E6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327413" y="3269375"/>
            <a:ext cx="2590801" cy="1188325"/>
          </a:xfrm>
          <a:prstGeom prst="rect">
            <a:avLst/>
          </a:prstGeom>
        </p:spPr>
      </p:pic>
      <p:pic>
        <p:nvPicPr>
          <p:cNvPr id="10" name="Picture 9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C05E2EB-CF8D-694A-A1FB-CA021FF6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68" b="50000"/>
          <a:stretch/>
        </p:blipFill>
        <p:spPr>
          <a:xfrm>
            <a:off x="1491093" y="1828800"/>
            <a:ext cx="7836320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CAEB8F-629C-4177-EC30-C30B422E9BA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9A37F5-5B80-CF67-5F92-C507BBD6A017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85E86-EEF5-EC22-F2D4-0CE75F2A80C3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FB305-3F93-6E26-473A-E708E092E0D0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35382-3781-1221-DDD7-D5A281499D3E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4159A2-8B26-8D4E-A017-E4841570EBAA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95648-2D87-3F05-EC13-388C07FF3888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DB1880-FD8C-77B1-B7A1-9557BB7CEA65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79DA3D-B860-4E8F-2C26-283781F03AE3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488531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D2EBA9-D047-7DC4-42B7-0F3BBBED0AC6}"/>
              </a:ext>
            </a:extLst>
          </p:cNvPr>
          <p:cNvCxnSpPr>
            <a:stCxn id="13" idx="3"/>
            <a:endCxn id="23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59807B-4796-3C89-7C9A-8A1AA8C40BBC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F84869-8180-0385-D49B-0D94245B8411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14A9A5-8FC2-E034-B98C-7BA501B17364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94B147-19D9-BA52-2170-4CE1D3B26857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79299-DF76-3688-BEC7-9D5C12DFC36E}"/>
              </a:ext>
            </a:extLst>
          </p:cNvPr>
          <p:cNvCxnSpPr/>
          <p:nvPr/>
        </p:nvCxnSpPr>
        <p:spPr>
          <a:xfrm flipV="1">
            <a:off x="8935016" y="3462433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1CFD3E-0792-2022-44BD-425D7B24A7B1}"/>
              </a:ext>
            </a:extLst>
          </p:cNvPr>
          <p:cNvCxnSpPr/>
          <p:nvPr/>
        </p:nvCxnSpPr>
        <p:spPr>
          <a:xfrm flipV="1">
            <a:off x="9259873" y="4031984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DF18B-AF0C-8CAD-C3CF-36C1A3C20651}"/>
              </a:ext>
            </a:extLst>
          </p:cNvPr>
          <p:cNvSpPr/>
          <p:nvPr/>
        </p:nvSpPr>
        <p:spPr>
          <a:xfrm>
            <a:off x="8325237" y="5083723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908D97-AA98-7EB4-0273-715D4B79778B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C8C2E8-07C5-3D3D-6356-317A50AD3A65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A2F56-7CDE-E56C-49A2-D51A19116059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B4545F-1830-5BCC-6F71-D8DA2CC52AD1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41123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34315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44" y="2875112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105" y="4891706"/>
            <a:ext cx="1719643" cy="18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755" y="188378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004" y="4824564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4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243272" y="2248281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09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8A5C1-12D2-5197-50AC-F88854CD11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709" y="2807994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72338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A60D4-6EBB-E545-D2F3-31405EC6870F}"/>
              </a:ext>
            </a:extLst>
          </p:cNvPr>
          <p:cNvSpPr txBox="1"/>
          <p:nvPr/>
        </p:nvSpPr>
        <p:spPr>
          <a:xfrm>
            <a:off x="2360698" y="424244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b="5778"/>
          <a:stretch/>
        </p:blipFill>
        <p:spPr>
          <a:xfrm>
            <a:off x="4373005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82809" y="4266556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80592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572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206887" y="424715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Kelly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CCEA94-EFD1-D951-6EBD-59EA1BC7B67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" b="4887"/>
          <a:stretch/>
        </p:blipFill>
        <p:spPr>
          <a:xfrm>
            <a:off x="184079" y="482456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242755" y="626800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709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2025182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74010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8" t="6329" r="4308" b="15342"/>
          <a:stretch/>
        </p:blipFill>
        <p:spPr>
          <a:xfrm>
            <a:off x="4373005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57499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UG student</a:t>
            </a:r>
          </a:p>
        </p:txBody>
      </p:sp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BA49C2-29F2-20FA-393D-3209490F8E72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326E81-F1DB-6BCD-B732-37FD3E00AEE6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39B1E0-7CF4-CDA4-27A8-C480A16FC469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9B374-377C-F37D-AE1C-D535AF021446}"/>
              </a:ext>
            </a:extLst>
          </p:cNvPr>
          <p:cNvSpPr txBox="1"/>
          <p:nvPr/>
        </p:nvSpPr>
        <p:spPr>
          <a:xfrm>
            <a:off x="376007" y="5573864"/>
            <a:ext cx="68916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demand to build and maintain photosynthetic enzymes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might deplete plant-available soil N pools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42920-14E3-8592-2AF5-A40541256383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99AB6D-935D-3F46-B8ED-97859729CAE0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7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4E5716-B306-4EC9-9EB4-5E6D03C58D04}">
  <ds:schemaRefs>
    <ds:schemaRef ds:uri="http://www.w3.org/XML/1998/namespace"/>
    <ds:schemaRef ds:uri="http://purl.org/dc/terms/"/>
    <ds:schemaRef ds:uri="e18ce8ce-d11b-4b22-8ffd-9d831c5116bb"/>
    <ds:schemaRef ds:uri="http://purl.org/dc/elements/1.1/"/>
    <ds:schemaRef ds:uri="http://schemas.microsoft.com/office/infopath/2007/PartnerControls"/>
    <ds:schemaRef ds:uri="d231a8b3-8ab6-4ace-a91d-0f8b757bf3a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5914</TotalTime>
  <Words>1958</Words>
  <Application>Microsoft Macintosh PowerPoint</Application>
  <PresentationFormat>Widescreen</PresentationFormat>
  <Paragraphs>406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Nitrogen supply and demand control plant responses to elevated CO2 at difference scales </vt:lpstr>
      <vt:lpstr>PowerPoint Presentation</vt:lpstr>
      <vt:lpstr>PowerPoint Presentation</vt:lpstr>
      <vt:lpstr>Plants grown under elevated CO2 exhibit reductions in photosynthetic capacity</vt:lpstr>
      <vt:lpstr>Reduced photosynthetic capacity under elevated CO2 often corresponds with increased whole-plant growth</vt:lpstr>
      <vt:lpstr>Some have hypothesized that nitrogen availability regulates plant responses to elevated CO2</vt:lpstr>
      <vt:lpstr>Some have hypothesized that nitrogen availability regulates plant responses to elevated CO2</vt:lpstr>
      <vt:lpstr>Some have hypothesized that nitrogen availability regulates plant responses to elevated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photosynthetic capacity</vt:lpstr>
      <vt:lpstr>Study Question</vt:lpstr>
      <vt:lpstr>PowerPoint Presentation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Elevated CO2 decreased Vcmax25 more strongly than Jmax25. Fertilization did not modify this effect</vt:lpstr>
      <vt:lpstr>Elevated CO2 decreased Vcmax25 more strongly than Jmax25. Inoculation did not modify this effect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Increasing fertilization decreased the percent of leaf nitrogen content derived from the atmosphere</vt:lpstr>
      <vt:lpstr>Conclusions</vt:lpstr>
      <vt:lpstr>Increasing fertilization increased photosynthetic capacity, but only in uninoculated plants</vt:lpstr>
      <vt:lpstr>Increasing fertilization increased total biomass more strongly in uninoculated plants </vt:lpstr>
      <vt:lpstr>Conclusions</vt:lpstr>
      <vt:lpstr>Conclusions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50</cp:revision>
  <dcterms:created xsi:type="dcterms:W3CDTF">2023-02-09T18:45:15Z</dcterms:created>
  <dcterms:modified xsi:type="dcterms:W3CDTF">2023-08-06T21:28:23Z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